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7" r:id="rId3"/>
    <p:sldId id="261" r:id="rId4"/>
    <p:sldId id="260" r:id="rId5"/>
    <p:sldId id="256" r:id="rId6"/>
    <p:sldId id="258" r:id="rId7"/>
  </p:sldIdLst>
  <p:sldSz cx="5943600" cy="2971800"/>
  <p:notesSz cx="6858000" cy="9144000"/>
  <p:defaultTextStyle>
    <a:defPPr>
      <a:defRPr lang="en-US"/>
    </a:defPPr>
    <a:lvl1pPr marL="0" algn="l" defTabSz="26750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267508" algn="l" defTabSz="26750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535015" algn="l" defTabSz="26750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802523" algn="l" defTabSz="26750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070031" algn="l" defTabSz="26750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1337539" algn="l" defTabSz="26750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1605046" algn="l" defTabSz="26750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1872554" algn="l" defTabSz="26750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2140062" algn="l" defTabSz="267508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2" autoAdjust="0"/>
    <p:restoredTop sz="90041" autoAdjust="0"/>
  </p:normalViewPr>
  <p:slideViewPr>
    <p:cSldViewPr snapToGrid="0" snapToObjects="1">
      <p:cViewPr>
        <p:scale>
          <a:sx n="180" d="100"/>
          <a:sy n="180" d="100"/>
        </p:scale>
        <p:origin x="-704" y="-248"/>
      </p:cViewPr>
      <p:guideLst>
        <p:guide orient="horz" pos="936"/>
        <p:guide pos="18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emf"/><Relationship Id="rId12" Type="http://schemas.openxmlformats.org/officeDocument/2006/relationships/image" Target="../media/image16.emf"/><Relationship Id="rId1" Type="http://schemas.openxmlformats.org/officeDocument/2006/relationships/image" Target="../media/image5.emf"/><Relationship Id="rId2" Type="http://schemas.openxmlformats.org/officeDocument/2006/relationships/image" Target="../media/image6.emf"/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9" Type="http://schemas.openxmlformats.org/officeDocument/2006/relationships/image" Target="../media/image13.emf"/><Relationship Id="rId10" Type="http://schemas.openxmlformats.org/officeDocument/2006/relationships/image" Target="../media/image14.emf"/></Relationships>
</file>

<file path=ppt/media/image1.png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5770" y="923186"/>
            <a:ext cx="5052060" cy="637011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1540" y="1684020"/>
            <a:ext cx="4160520" cy="7594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67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350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025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70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3375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6050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725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1400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426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74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309110" y="119011"/>
            <a:ext cx="1337310" cy="253566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7180" y="119011"/>
            <a:ext cx="3912870" cy="2535660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0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302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503" y="1909657"/>
            <a:ext cx="5052060" cy="590233"/>
          </a:xfrm>
        </p:spPr>
        <p:txBody>
          <a:bodyPr anchor="t"/>
          <a:lstStyle>
            <a:lvl1pPr algn="l">
              <a:defRPr sz="23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9503" y="1259577"/>
            <a:ext cx="5052060" cy="650081"/>
          </a:xfrm>
        </p:spPr>
        <p:txBody>
          <a:bodyPr anchor="b"/>
          <a:lstStyle>
            <a:lvl1pPr marL="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1pPr>
            <a:lvl2pPr marL="267508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2pPr>
            <a:lvl3pPr marL="53501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802523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1070031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337539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605046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872554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2140062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72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7180" y="693422"/>
            <a:ext cx="2625090" cy="196125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1330" y="693422"/>
            <a:ext cx="2625090" cy="196125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806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180" y="665217"/>
            <a:ext cx="2626122" cy="277229"/>
          </a:xfrm>
        </p:spPr>
        <p:txBody>
          <a:bodyPr anchor="b"/>
          <a:lstStyle>
            <a:lvl1pPr marL="0" indent="0">
              <a:buNone/>
              <a:defRPr sz="1400" b="1"/>
            </a:lvl1pPr>
            <a:lvl2pPr marL="267508" indent="0">
              <a:buNone/>
              <a:defRPr sz="1200" b="1"/>
            </a:lvl2pPr>
            <a:lvl3pPr marL="535015" indent="0">
              <a:buNone/>
              <a:defRPr sz="1100" b="1"/>
            </a:lvl3pPr>
            <a:lvl4pPr marL="802523" indent="0">
              <a:buNone/>
              <a:defRPr sz="900" b="1"/>
            </a:lvl4pPr>
            <a:lvl5pPr marL="1070031" indent="0">
              <a:buNone/>
              <a:defRPr sz="900" b="1"/>
            </a:lvl5pPr>
            <a:lvl6pPr marL="1337539" indent="0">
              <a:buNone/>
              <a:defRPr sz="900" b="1"/>
            </a:lvl6pPr>
            <a:lvl7pPr marL="1605046" indent="0">
              <a:buNone/>
              <a:defRPr sz="900" b="1"/>
            </a:lvl7pPr>
            <a:lvl8pPr marL="1872554" indent="0">
              <a:buNone/>
              <a:defRPr sz="900" b="1"/>
            </a:lvl8pPr>
            <a:lvl9pPr marL="2140062" indent="0">
              <a:buNone/>
              <a:defRPr sz="9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180" y="942446"/>
            <a:ext cx="2626122" cy="1712225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19266" y="665217"/>
            <a:ext cx="2627154" cy="277229"/>
          </a:xfrm>
        </p:spPr>
        <p:txBody>
          <a:bodyPr anchor="b"/>
          <a:lstStyle>
            <a:lvl1pPr marL="0" indent="0">
              <a:buNone/>
              <a:defRPr sz="1400" b="1"/>
            </a:lvl1pPr>
            <a:lvl2pPr marL="267508" indent="0">
              <a:buNone/>
              <a:defRPr sz="1200" b="1"/>
            </a:lvl2pPr>
            <a:lvl3pPr marL="535015" indent="0">
              <a:buNone/>
              <a:defRPr sz="1100" b="1"/>
            </a:lvl3pPr>
            <a:lvl4pPr marL="802523" indent="0">
              <a:buNone/>
              <a:defRPr sz="900" b="1"/>
            </a:lvl4pPr>
            <a:lvl5pPr marL="1070031" indent="0">
              <a:buNone/>
              <a:defRPr sz="900" b="1"/>
            </a:lvl5pPr>
            <a:lvl6pPr marL="1337539" indent="0">
              <a:buNone/>
              <a:defRPr sz="900" b="1"/>
            </a:lvl6pPr>
            <a:lvl7pPr marL="1605046" indent="0">
              <a:buNone/>
              <a:defRPr sz="900" b="1"/>
            </a:lvl7pPr>
            <a:lvl8pPr marL="1872554" indent="0">
              <a:buNone/>
              <a:defRPr sz="900" b="1"/>
            </a:lvl8pPr>
            <a:lvl9pPr marL="2140062" indent="0">
              <a:buNone/>
              <a:defRPr sz="9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19266" y="942446"/>
            <a:ext cx="2627154" cy="1712225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96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99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432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3" y="118323"/>
            <a:ext cx="1955403" cy="503555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782" y="118324"/>
            <a:ext cx="3322638" cy="2536348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183" y="621876"/>
            <a:ext cx="1955403" cy="2032794"/>
          </a:xfrm>
        </p:spPr>
        <p:txBody>
          <a:bodyPr/>
          <a:lstStyle>
            <a:lvl1pPr marL="0" indent="0">
              <a:buNone/>
              <a:defRPr sz="800"/>
            </a:lvl1pPr>
            <a:lvl2pPr marL="267508" indent="0">
              <a:buNone/>
              <a:defRPr sz="700"/>
            </a:lvl2pPr>
            <a:lvl3pPr marL="535015" indent="0">
              <a:buNone/>
              <a:defRPr sz="600"/>
            </a:lvl3pPr>
            <a:lvl4pPr marL="802523" indent="0">
              <a:buNone/>
              <a:defRPr sz="500"/>
            </a:lvl4pPr>
            <a:lvl5pPr marL="1070031" indent="0">
              <a:buNone/>
              <a:defRPr sz="500"/>
            </a:lvl5pPr>
            <a:lvl6pPr marL="1337539" indent="0">
              <a:buNone/>
              <a:defRPr sz="500"/>
            </a:lvl6pPr>
            <a:lvl7pPr marL="1605046" indent="0">
              <a:buNone/>
              <a:defRPr sz="500"/>
            </a:lvl7pPr>
            <a:lvl8pPr marL="1872554" indent="0">
              <a:buNone/>
              <a:defRPr sz="500"/>
            </a:lvl8pPr>
            <a:lvl9pPr marL="2140062" indent="0">
              <a:buNone/>
              <a:defRPr sz="5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882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987" y="2080259"/>
            <a:ext cx="3566160" cy="245587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64987" y="265537"/>
            <a:ext cx="3566160" cy="1783080"/>
          </a:xfrm>
        </p:spPr>
        <p:txBody>
          <a:bodyPr/>
          <a:lstStyle>
            <a:lvl1pPr marL="0" indent="0">
              <a:buNone/>
              <a:defRPr sz="1900"/>
            </a:lvl1pPr>
            <a:lvl2pPr marL="267508" indent="0">
              <a:buNone/>
              <a:defRPr sz="1600"/>
            </a:lvl2pPr>
            <a:lvl3pPr marL="535015" indent="0">
              <a:buNone/>
              <a:defRPr sz="1400"/>
            </a:lvl3pPr>
            <a:lvl4pPr marL="802523" indent="0">
              <a:buNone/>
              <a:defRPr sz="1200"/>
            </a:lvl4pPr>
            <a:lvl5pPr marL="1070031" indent="0">
              <a:buNone/>
              <a:defRPr sz="1200"/>
            </a:lvl5pPr>
            <a:lvl6pPr marL="1337539" indent="0">
              <a:buNone/>
              <a:defRPr sz="1200"/>
            </a:lvl6pPr>
            <a:lvl7pPr marL="1605046" indent="0">
              <a:buNone/>
              <a:defRPr sz="1200"/>
            </a:lvl7pPr>
            <a:lvl8pPr marL="1872554" indent="0">
              <a:buNone/>
              <a:defRPr sz="1200"/>
            </a:lvl8pPr>
            <a:lvl9pPr marL="2140062" indent="0">
              <a:buNone/>
              <a:defRPr sz="1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64987" y="2325847"/>
            <a:ext cx="3566160" cy="348773"/>
          </a:xfrm>
        </p:spPr>
        <p:txBody>
          <a:bodyPr/>
          <a:lstStyle>
            <a:lvl1pPr marL="0" indent="0">
              <a:buNone/>
              <a:defRPr sz="800"/>
            </a:lvl1pPr>
            <a:lvl2pPr marL="267508" indent="0">
              <a:buNone/>
              <a:defRPr sz="700"/>
            </a:lvl2pPr>
            <a:lvl3pPr marL="535015" indent="0">
              <a:buNone/>
              <a:defRPr sz="600"/>
            </a:lvl3pPr>
            <a:lvl4pPr marL="802523" indent="0">
              <a:buNone/>
              <a:defRPr sz="500"/>
            </a:lvl4pPr>
            <a:lvl5pPr marL="1070031" indent="0">
              <a:buNone/>
              <a:defRPr sz="500"/>
            </a:lvl5pPr>
            <a:lvl6pPr marL="1337539" indent="0">
              <a:buNone/>
              <a:defRPr sz="500"/>
            </a:lvl6pPr>
            <a:lvl7pPr marL="1605046" indent="0">
              <a:buNone/>
              <a:defRPr sz="500"/>
            </a:lvl7pPr>
            <a:lvl8pPr marL="1872554" indent="0">
              <a:buNone/>
              <a:defRPr sz="500"/>
            </a:lvl8pPr>
            <a:lvl9pPr marL="2140062" indent="0">
              <a:buNone/>
              <a:defRPr sz="5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62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7180" y="119010"/>
            <a:ext cx="5349240" cy="495301"/>
          </a:xfrm>
          <a:prstGeom prst="rect">
            <a:avLst/>
          </a:prstGeom>
        </p:spPr>
        <p:txBody>
          <a:bodyPr vert="horz" lIns="53502" tIns="26751" rIns="53502" bIns="26751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180" y="693422"/>
            <a:ext cx="5349240" cy="1961250"/>
          </a:xfrm>
          <a:prstGeom prst="rect">
            <a:avLst/>
          </a:prstGeom>
        </p:spPr>
        <p:txBody>
          <a:bodyPr vert="horz" lIns="53502" tIns="26751" rIns="53502" bIns="26751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7180" y="2754419"/>
            <a:ext cx="1386840" cy="158220"/>
          </a:xfrm>
          <a:prstGeom prst="rect">
            <a:avLst/>
          </a:prstGeom>
        </p:spPr>
        <p:txBody>
          <a:bodyPr vert="horz" lIns="53502" tIns="26751" rIns="53502" bIns="26751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943E4-7E76-244D-8DF7-EC97C9F24A0B}" type="datetimeFigureOut">
              <a:rPr lang="en-US" smtClean="0"/>
              <a:t>11/06/2014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30730" y="2754419"/>
            <a:ext cx="1882140" cy="158220"/>
          </a:xfrm>
          <a:prstGeom prst="rect">
            <a:avLst/>
          </a:prstGeom>
        </p:spPr>
        <p:txBody>
          <a:bodyPr vert="horz" lIns="53502" tIns="26751" rIns="53502" bIns="26751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59580" y="2754419"/>
            <a:ext cx="1386840" cy="158220"/>
          </a:xfrm>
          <a:prstGeom prst="rect">
            <a:avLst/>
          </a:prstGeom>
        </p:spPr>
        <p:txBody>
          <a:bodyPr vert="horz" lIns="53502" tIns="26751" rIns="53502" bIns="26751" rtlCol="0" anchor="ctr"/>
          <a:lstStyle>
            <a:lvl1pPr algn="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A3816-6EDA-9440-AE78-D9F28A8CF5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460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67508" rtl="0" eaLnBrk="1" latinLnBrk="0" hangingPunct="1"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0631" indent="-200631" algn="l" defTabSz="267508" rtl="0" eaLnBrk="1" latinLnBrk="0" hangingPunct="1">
        <a:spcBef>
          <a:spcPct val="200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34700" indent="-167192" algn="l" defTabSz="267508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68769" indent="-133754" algn="l" defTabSz="26750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36277" indent="-133754" algn="l" defTabSz="267508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03785" indent="-133754" algn="l" defTabSz="267508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471292" indent="-133754" algn="l" defTabSz="267508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738800" indent="-133754" algn="l" defTabSz="267508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006308" indent="-133754" algn="l" defTabSz="267508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273816" indent="-133754" algn="l" defTabSz="267508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7508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67508" algn="l" defTabSz="267508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35015" algn="l" defTabSz="267508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02523" algn="l" defTabSz="267508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070031" algn="l" defTabSz="267508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337539" algn="l" defTabSz="267508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05046" algn="l" defTabSz="267508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872554" algn="l" defTabSz="267508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140062" algn="l" defTabSz="267508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.bin"/><Relationship Id="rId20" Type="http://schemas.openxmlformats.org/officeDocument/2006/relationships/image" Target="../media/image13.emf"/><Relationship Id="rId21" Type="http://schemas.openxmlformats.org/officeDocument/2006/relationships/oleObject" Target="../embeddings/oleObject10.bin"/><Relationship Id="rId22" Type="http://schemas.openxmlformats.org/officeDocument/2006/relationships/image" Target="../media/image14.emf"/><Relationship Id="rId23" Type="http://schemas.openxmlformats.org/officeDocument/2006/relationships/oleObject" Target="../embeddings/oleObject11.bin"/><Relationship Id="rId24" Type="http://schemas.openxmlformats.org/officeDocument/2006/relationships/image" Target="../media/image15.emf"/><Relationship Id="rId25" Type="http://schemas.openxmlformats.org/officeDocument/2006/relationships/oleObject" Target="../embeddings/oleObject12.bin"/><Relationship Id="rId26" Type="http://schemas.openxmlformats.org/officeDocument/2006/relationships/image" Target="../media/image16.emf"/><Relationship Id="rId10" Type="http://schemas.openxmlformats.org/officeDocument/2006/relationships/image" Target="../media/image8.emf"/><Relationship Id="rId11" Type="http://schemas.openxmlformats.org/officeDocument/2006/relationships/oleObject" Target="../embeddings/oleObject5.bin"/><Relationship Id="rId12" Type="http://schemas.openxmlformats.org/officeDocument/2006/relationships/image" Target="../media/image9.emf"/><Relationship Id="rId13" Type="http://schemas.openxmlformats.org/officeDocument/2006/relationships/oleObject" Target="../embeddings/oleObject6.bin"/><Relationship Id="rId14" Type="http://schemas.openxmlformats.org/officeDocument/2006/relationships/image" Target="../media/image10.emf"/><Relationship Id="rId15" Type="http://schemas.openxmlformats.org/officeDocument/2006/relationships/oleObject" Target="../embeddings/oleObject7.bin"/><Relationship Id="rId16" Type="http://schemas.openxmlformats.org/officeDocument/2006/relationships/image" Target="../media/image11.emf"/><Relationship Id="rId17" Type="http://schemas.openxmlformats.org/officeDocument/2006/relationships/oleObject" Target="../embeddings/oleObject8.bin"/><Relationship Id="rId18" Type="http://schemas.openxmlformats.org/officeDocument/2006/relationships/image" Target="../media/image12.emf"/><Relationship Id="rId19" Type="http://schemas.openxmlformats.org/officeDocument/2006/relationships/oleObject" Target="../embeddings/oleObject9.bin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Relationship Id="rId3" Type="http://schemas.openxmlformats.org/officeDocument/2006/relationships/oleObject" Target="../embeddings/oleObject1.bin"/><Relationship Id="rId4" Type="http://schemas.openxmlformats.org/officeDocument/2006/relationships/image" Target="../media/image5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6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vervi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815" y="0"/>
            <a:ext cx="3457324" cy="291388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35281" y="-56438"/>
            <a:ext cx="6025623" cy="3089967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00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:\Documents and Settings\fs525\Desktop\pie chart for rob.tif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467" y="43043"/>
            <a:ext cx="5122143" cy="292875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-35281" y="-56438"/>
            <a:ext cx="6025623" cy="3089967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3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P3 fig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541" y="-141100"/>
            <a:ext cx="2807098" cy="2971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35281" y="-56438"/>
            <a:ext cx="6025623" cy="3089967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35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4" y="261035"/>
            <a:ext cx="8842405" cy="242682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-35281" y="-56438"/>
            <a:ext cx="6025623" cy="3089967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883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4533221"/>
              </p:ext>
            </p:extLst>
          </p:nvPr>
        </p:nvGraphicFramePr>
        <p:xfrm>
          <a:off x="461520" y="633632"/>
          <a:ext cx="1790700" cy="4849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6" name="Equation" r:id="rId3" imgW="1790700" imgH="469900" progId="Equation.3">
                  <p:embed/>
                </p:oleObj>
              </mc:Choice>
              <mc:Fallback>
                <p:oleObj name="Equation" r:id="rId3" imgW="17907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1520" y="633632"/>
                        <a:ext cx="1790700" cy="4849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Object 6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3878093"/>
              </p:ext>
            </p:extLst>
          </p:nvPr>
        </p:nvGraphicFramePr>
        <p:xfrm>
          <a:off x="1006531" y="1345445"/>
          <a:ext cx="787400" cy="235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" name="Equation" r:id="rId5" imgW="787400" imgH="228600" progId="Equation.DSMT4">
                  <p:embed/>
                </p:oleObj>
              </mc:Choice>
              <mc:Fallback>
                <p:oleObj name="Equation" r:id="rId5" imgW="7874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06531" y="1345445"/>
                        <a:ext cx="787400" cy="235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5" name="Group 64"/>
          <p:cNvGrpSpPr/>
          <p:nvPr/>
        </p:nvGrpSpPr>
        <p:grpSpPr>
          <a:xfrm>
            <a:off x="1798798" y="1018432"/>
            <a:ext cx="371329" cy="447254"/>
            <a:chOff x="4090571" y="1216655"/>
            <a:chExt cx="283943" cy="433397"/>
          </a:xfrm>
        </p:grpSpPr>
        <p:cxnSp>
          <p:nvCxnSpPr>
            <p:cNvPr id="66" name="Straight Arrow Connector 65"/>
            <p:cNvCxnSpPr/>
            <p:nvPr/>
          </p:nvCxnSpPr>
          <p:spPr>
            <a:xfrm flipH="1">
              <a:off x="4090571" y="1650052"/>
              <a:ext cx="276256" cy="0"/>
            </a:xfrm>
            <a:prstGeom prst="straightConnector1">
              <a:avLst/>
            </a:prstGeom>
            <a:ln w="25400"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4374514" y="1216655"/>
              <a:ext cx="0" cy="433397"/>
            </a:xfrm>
            <a:prstGeom prst="straightConnector1">
              <a:avLst/>
            </a:prstGeom>
            <a:ln w="25400" cap="rnd">
              <a:round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/>
          <p:cNvGrpSpPr/>
          <p:nvPr/>
        </p:nvGrpSpPr>
        <p:grpSpPr>
          <a:xfrm>
            <a:off x="662118" y="1018431"/>
            <a:ext cx="310465" cy="447255"/>
            <a:chOff x="648102" y="871674"/>
            <a:chExt cx="310465" cy="433398"/>
          </a:xfrm>
        </p:grpSpPr>
        <p:cxnSp>
          <p:nvCxnSpPr>
            <p:cNvPr id="69" name="Straight Arrow Connector 68"/>
            <p:cNvCxnSpPr/>
            <p:nvPr/>
          </p:nvCxnSpPr>
          <p:spPr>
            <a:xfrm flipV="1">
              <a:off x="648102" y="871674"/>
              <a:ext cx="0" cy="433397"/>
            </a:xfrm>
            <a:prstGeom prst="straightConnector1">
              <a:avLst/>
            </a:prstGeom>
            <a:ln w="25400">
              <a:prstDash val="soli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H="1">
              <a:off x="648102" y="1305071"/>
              <a:ext cx="310465" cy="1"/>
            </a:xfrm>
            <a:prstGeom prst="straightConnector1">
              <a:avLst/>
            </a:prstGeom>
            <a:ln w="25400" cap="rnd">
              <a:prstDash val="solid"/>
              <a:round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1" name="Object 7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473117"/>
              </p:ext>
            </p:extLst>
          </p:nvPr>
        </p:nvGraphicFramePr>
        <p:xfrm>
          <a:off x="1011398" y="1127545"/>
          <a:ext cx="738807" cy="1310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" name="Equation" r:id="rId7" imgW="1333500" imgH="228600" progId="Equation.DSMT4">
                  <p:embed/>
                </p:oleObj>
              </mc:Choice>
              <mc:Fallback>
                <p:oleObj name="Equation" r:id="rId7" imgW="13335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11398" y="1127545"/>
                        <a:ext cx="738807" cy="1310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Rounded Rectangle 71"/>
          <p:cNvSpPr/>
          <p:nvPr/>
        </p:nvSpPr>
        <p:spPr>
          <a:xfrm>
            <a:off x="358128" y="580511"/>
            <a:ext cx="1993182" cy="1133711"/>
          </a:xfrm>
          <a:prstGeom prst="round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617762" y="1584604"/>
            <a:ext cx="1467524" cy="25409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Plants (Growing Season )</a:t>
            </a:r>
            <a:endParaRPr lang="en-US" sz="1000" dirty="0"/>
          </a:p>
        </p:txBody>
      </p:sp>
      <p:graphicFrame>
        <p:nvGraphicFramePr>
          <p:cNvPr id="74" name="Object 7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745394"/>
              </p:ext>
            </p:extLst>
          </p:nvPr>
        </p:nvGraphicFramePr>
        <p:xfrm>
          <a:off x="2616541" y="511509"/>
          <a:ext cx="960120" cy="3394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9" name="Equation" r:id="rId9" imgW="1371600" imgH="469900" progId="Equation.DSMT4">
                  <p:embed/>
                </p:oleObj>
              </mc:Choice>
              <mc:Fallback>
                <p:oleObj name="Equation" r:id="rId9" imgW="1371600" imgH="4699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616541" y="511509"/>
                        <a:ext cx="960120" cy="3394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" name="Object 7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3547017"/>
              </p:ext>
            </p:extLst>
          </p:nvPr>
        </p:nvGraphicFramePr>
        <p:xfrm>
          <a:off x="2862643" y="1997070"/>
          <a:ext cx="584200" cy="2490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0" name="Equation" r:id="rId11" imgW="584200" imgH="241300" progId="Equation.DSMT4">
                  <p:embed/>
                </p:oleObj>
              </mc:Choice>
              <mc:Fallback>
                <p:oleObj name="Equation" r:id="rId11" imgW="5842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62643" y="1997070"/>
                        <a:ext cx="584200" cy="2490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6" name="Object 7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8363584"/>
              </p:ext>
            </p:extLst>
          </p:nvPr>
        </p:nvGraphicFramePr>
        <p:xfrm>
          <a:off x="455481" y="1999923"/>
          <a:ext cx="381000" cy="2490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1" name="Equation" r:id="rId13" imgW="381000" imgH="241300" progId="Equation.DSMT4">
                  <p:embed/>
                </p:oleObj>
              </mc:Choice>
              <mc:Fallback>
                <p:oleObj name="Equation" r:id="rId13" imgW="3810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55481" y="1999923"/>
                        <a:ext cx="381000" cy="2490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7" name="Group 76"/>
          <p:cNvGrpSpPr/>
          <p:nvPr/>
        </p:nvGrpSpPr>
        <p:grpSpPr>
          <a:xfrm>
            <a:off x="2473202" y="886432"/>
            <a:ext cx="722478" cy="372199"/>
            <a:chOff x="2737489" y="1579497"/>
            <a:chExt cx="628734" cy="724189"/>
          </a:xfrm>
        </p:grpSpPr>
        <p:cxnSp>
          <p:nvCxnSpPr>
            <p:cNvPr id="78" name="Straight Arrow Connector 77"/>
            <p:cNvCxnSpPr/>
            <p:nvPr/>
          </p:nvCxnSpPr>
          <p:spPr>
            <a:xfrm rot="16200000" flipH="1">
              <a:off x="3008439" y="1945903"/>
              <a:ext cx="715567" cy="0"/>
            </a:xfrm>
            <a:prstGeom prst="straightConnector1">
              <a:avLst/>
            </a:prstGeom>
            <a:ln w="38100"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rot="16200000">
              <a:off x="3051856" y="1265130"/>
              <a:ext cx="0" cy="628733"/>
            </a:xfrm>
            <a:prstGeom prst="straightConnector1">
              <a:avLst/>
            </a:prstGeom>
            <a:ln w="38100" cap="rnd">
              <a:round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0" name="Object 7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3837303"/>
              </p:ext>
            </p:extLst>
          </p:nvPr>
        </p:nvGraphicFramePr>
        <p:xfrm>
          <a:off x="1490503" y="2180942"/>
          <a:ext cx="577850" cy="183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2" name="Equation" r:id="rId15" imgW="825500" imgH="254000" progId="Equation.DSMT4">
                  <p:embed/>
                </p:oleObj>
              </mc:Choice>
              <mc:Fallback>
                <p:oleObj name="Equation" r:id="rId15" imgW="8255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490503" y="2180942"/>
                        <a:ext cx="577850" cy="183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1" name="Straight Arrow Connector 80"/>
          <p:cNvCxnSpPr/>
          <p:nvPr/>
        </p:nvCxnSpPr>
        <p:spPr>
          <a:xfrm>
            <a:off x="906537" y="2124097"/>
            <a:ext cx="1826277" cy="0"/>
          </a:xfrm>
          <a:prstGeom prst="straightConnector1">
            <a:avLst/>
          </a:prstGeom>
          <a:ln w="38100" cap="rnd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2" name="Object 8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2503891"/>
              </p:ext>
            </p:extLst>
          </p:nvPr>
        </p:nvGraphicFramePr>
        <p:xfrm>
          <a:off x="2974128" y="1377541"/>
          <a:ext cx="393700" cy="2490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3" name="Equation" r:id="rId17" imgW="393700" imgH="241300" progId="Equation.DSMT4">
                  <p:embed/>
                </p:oleObj>
              </mc:Choice>
              <mc:Fallback>
                <p:oleObj name="Equation" r:id="rId17" imgW="3937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974128" y="1377541"/>
                        <a:ext cx="393700" cy="2490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" name="TextBox 82"/>
          <p:cNvSpPr txBox="1"/>
          <p:nvPr/>
        </p:nvSpPr>
        <p:spPr>
          <a:xfrm>
            <a:off x="2473178" y="1669872"/>
            <a:ext cx="1422365" cy="25409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Seeds Post Flowering</a:t>
            </a:r>
            <a:endParaRPr lang="en-US" sz="1000" dirty="0"/>
          </a:p>
        </p:txBody>
      </p:sp>
      <p:graphicFrame>
        <p:nvGraphicFramePr>
          <p:cNvPr id="84" name="Object 8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6019040"/>
              </p:ext>
            </p:extLst>
          </p:nvPr>
        </p:nvGraphicFramePr>
        <p:xfrm>
          <a:off x="3876408" y="2241453"/>
          <a:ext cx="862330" cy="183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4" name="Equation" r:id="rId19" imgW="1231900" imgH="254000" progId="Equation.DSMT4">
                  <p:embed/>
                </p:oleObj>
              </mc:Choice>
              <mc:Fallback>
                <p:oleObj name="Equation" r:id="rId19" imgW="12319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3876408" y="2241453"/>
                        <a:ext cx="862330" cy="183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5" name="Object 8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3361919"/>
              </p:ext>
            </p:extLst>
          </p:nvPr>
        </p:nvGraphicFramePr>
        <p:xfrm>
          <a:off x="3851256" y="593866"/>
          <a:ext cx="923925" cy="183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5" name="Equation" r:id="rId21" imgW="1320800" imgH="254000" progId="Equation.DSMT4">
                  <p:embed/>
                </p:oleObj>
              </mc:Choice>
              <mc:Fallback>
                <p:oleObj name="Equation" r:id="rId21" imgW="13208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3851256" y="593866"/>
                        <a:ext cx="923925" cy="183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6" name="Straight Arrow Connector 85"/>
          <p:cNvCxnSpPr/>
          <p:nvPr/>
        </p:nvCxnSpPr>
        <p:spPr>
          <a:xfrm flipV="1">
            <a:off x="4307575" y="880995"/>
            <a:ext cx="585264" cy="9867"/>
          </a:xfrm>
          <a:prstGeom prst="straightConnector1">
            <a:avLst/>
          </a:prstGeom>
          <a:ln w="38100" cap="rnd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4035842" y="1799630"/>
            <a:ext cx="271733" cy="2"/>
          </a:xfrm>
          <a:prstGeom prst="straightConnector1">
            <a:avLst/>
          </a:prstGeom>
          <a:ln w="38100" cap="rnd">
            <a:headEnd type="none" w="sm" len="sm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V="1">
            <a:off x="3762772" y="1799633"/>
            <a:ext cx="267425" cy="326128"/>
          </a:xfrm>
          <a:prstGeom prst="straightConnector1">
            <a:avLst/>
          </a:prstGeom>
          <a:ln w="38100" cap="rnd"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>
            <a:off x="3762774" y="1480120"/>
            <a:ext cx="273069" cy="319511"/>
          </a:xfrm>
          <a:prstGeom prst="straightConnector1">
            <a:avLst/>
          </a:prstGeom>
          <a:ln w="38100" cap="rnd"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307573" y="890860"/>
            <a:ext cx="4842" cy="1244886"/>
          </a:xfrm>
          <a:prstGeom prst="straightConnector1">
            <a:avLst/>
          </a:prstGeom>
          <a:ln w="38100" cap="rnd"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>
            <a:off x="4313219" y="2135748"/>
            <a:ext cx="704159" cy="0"/>
          </a:xfrm>
          <a:prstGeom prst="straightConnector1">
            <a:avLst/>
          </a:prstGeom>
          <a:ln w="38100" cap="rnd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2" name="Object 9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6862924"/>
              </p:ext>
            </p:extLst>
          </p:nvPr>
        </p:nvGraphicFramePr>
        <p:xfrm>
          <a:off x="5088804" y="1997070"/>
          <a:ext cx="381000" cy="2490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6" name="Equation" r:id="rId23" imgW="381000" imgH="241300" progId="Equation.DSMT4">
                  <p:embed/>
                </p:oleObj>
              </mc:Choice>
              <mc:Fallback>
                <p:oleObj name="Equation" r:id="rId23" imgW="3810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088804" y="1997070"/>
                        <a:ext cx="381000" cy="2490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3" name="Object 9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294552"/>
              </p:ext>
            </p:extLst>
          </p:nvPr>
        </p:nvGraphicFramePr>
        <p:xfrm>
          <a:off x="4944387" y="747221"/>
          <a:ext cx="609600" cy="235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7" name="Equation" r:id="rId25" imgW="609600" imgH="228600" progId="Equation.DSMT4">
                  <p:embed/>
                </p:oleObj>
              </mc:Choice>
              <mc:Fallback>
                <p:oleObj name="Equation" r:id="rId25" imgW="6096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944387" y="747221"/>
                        <a:ext cx="609600" cy="235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4" name="TextBox 93"/>
          <p:cNvSpPr txBox="1"/>
          <p:nvPr/>
        </p:nvSpPr>
        <p:spPr>
          <a:xfrm>
            <a:off x="4543148" y="1684734"/>
            <a:ext cx="1442215" cy="254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Seeds Post Germination</a:t>
            </a:r>
            <a:endParaRPr lang="en-US" sz="1000" dirty="0"/>
          </a:p>
        </p:txBody>
      </p:sp>
      <p:sp>
        <p:nvSpPr>
          <p:cNvPr id="95" name="TextBox 94"/>
          <p:cNvSpPr txBox="1"/>
          <p:nvPr/>
        </p:nvSpPr>
        <p:spPr>
          <a:xfrm>
            <a:off x="4693836" y="1054838"/>
            <a:ext cx="1164932" cy="25409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Recruits</a:t>
            </a:r>
            <a:endParaRPr lang="en-US" sz="1000" dirty="0"/>
          </a:p>
        </p:txBody>
      </p:sp>
      <p:sp>
        <p:nvSpPr>
          <p:cNvPr id="96" name="TextBox 95"/>
          <p:cNvSpPr txBox="1"/>
          <p:nvPr/>
        </p:nvSpPr>
        <p:spPr>
          <a:xfrm>
            <a:off x="1103032" y="1859634"/>
            <a:ext cx="1347571" cy="22233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>
                    <a:lumMod val="95000"/>
                  </a:schemeClr>
                </a:solidFill>
              </a:rPr>
              <a:t>SEED AGEING TRANSITION</a:t>
            </a: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4834447" y="1398399"/>
            <a:ext cx="886138" cy="22233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>
                    <a:lumMod val="95000"/>
                  </a:schemeClr>
                </a:solidFill>
              </a:rPr>
              <a:t>NEW SEASON</a:t>
            </a: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98" name="Straight Arrow Connector 97"/>
          <p:cNvCxnSpPr/>
          <p:nvPr/>
        </p:nvCxnSpPr>
        <p:spPr>
          <a:xfrm>
            <a:off x="5597782" y="880995"/>
            <a:ext cx="250935" cy="0"/>
          </a:xfrm>
          <a:prstGeom prst="straightConnector1">
            <a:avLst/>
          </a:prstGeom>
          <a:ln w="38100" cap="rnd"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>
            <a:off x="5517842" y="2081967"/>
            <a:ext cx="330875" cy="5824"/>
          </a:xfrm>
          <a:prstGeom prst="straightConnector1">
            <a:avLst/>
          </a:prstGeom>
          <a:ln w="38100" cap="rnd">
            <a:tailEnd type="oval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59979" y="880995"/>
            <a:ext cx="237032" cy="10689"/>
          </a:xfrm>
          <a:prstGeom prst="straightConnector1">
            <a:avLst/>
          </a:prstGeom>
          <a:ln w="38100" cap="rnd">
            <a:headEnd type="oval" w="sm" len="sm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>
            <a:off x="59979" y="2110126"/>
            <a:ext cx="366880" cy="0"/>
          </a:xfrm>
          <a:prstGeom prst="straightConnector1">
            <a:avLst/>
          </a:prstGeom>
          <a:ln w="38100" cap="rnd">
            <a:headEnd type="oval" w="sm" len="sm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3565375" y="1481493"/>
            <a:ext cx="186111" cy="0"/>
          </a:xfrm>
          <a:prstGeom prst="straightConnector1">
            <a:avLst/>
          </a:prstGeom>
          <a:ln w="38100" cap="rnd"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>
            <a:off x="3565375" y="2128452"/>
            <a:ext cx="186111" cy="0"/>
          </a:xfrm>
          <a:prstGeom prst="straightConnector1">
            <a:avLst/>
          </a:prstGeom>
          <a:ln w="38100" cap="rnd"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>
            <a:off x="562732" y="54409"/>
            <a:ext cx="579031" cy="412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8000"/>
                </a:solidFill>
              </a:rPr>
              <a:t>g</a:t>
            </a:r>
            <a:r>
              <a:rPr lang="en-US" sz="1000" dirty="0" smtClean="0">
                <a:solidFill>
                  <a:srgbClr val="008000"/>
                </a:solidFill>
              </a:rPr>
              <a:t>rowth</a:t>
            </a:r>
          </a:p>
          <a:p>
            <a:pPr algn="ctr"/>
            <a:r>
              <a:rPr lang="en-US" sz="1000" dirty="0" smtClean="0">
                <a:solidFill>
                  <a:srgbClr val="008000"/>
                </a:solidFill>
              </a:rPr>
              <a:t>kernel</a:t>
            </a:r>
            <a:endParaRPr lang="en-US" sz="1000" dirty="0">
              <a:solidFill>
                <a:srgbClr val="008000"/>
              </a:solidFill>
            </a:endParaRPr>
          </a:p>
        </p:txBody>
      </p:sp>
      <p:cxnSp>
        <p:nvCxnSpPr>
          <p:cNvPr id="106" name="Straight Arrow Connector 105"/>
          <p:cNvCxnSpPr/>
          <p:nvPr/>
        </p:nvCxnSpPr>
        <p:spPr>
          <a:xfrm>
            <a:off x="861979" y="446106"/>
            <a:ext cx="0" cy="331245"/>
          </a:xfrm>
          <a:prstGeom prst="straightConnector1">
            <a:avLst/>
          </a:prstGeom>
          <a:ln cap="rnd">
            <a:solidFill>
              <a:schemeClr val="bg1">
                <a:lumMod val="50000"/>
              </a:schemeClr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>
            <a:off x="1335522" y="441084"/>
            <a:ext cx="0" cy="336267"/>
          </a:xfrm>
          <a:prstGeom prst="straightConnector1">
            <a:avLst/>
          </a:prstGeom>
          <a:ln cap="rnd">
            <a:solidFill>
              <a:schemeClr val="bg1">
                <a:lumMod val="50000"/>
              </a:schemeClr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1011398" y="54409"/>
            <a:ext cx="672178" cy="412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8000"/>
                </a:solidFill>
              </a:rPr>
              <a:t>s</a:t>
            </a:r>
            <a:r>
              <a:rPr lang="en-US" sz="1000" dirty="0" smtClean="0">
                <a:solidFill>
                  <a:srgbClr val="008000"/>
                </a:solidFill>
              </a:rPr>
              <a:t>urvival</a:t>
            </a:r>
          </a:p>
          <a:p>
            <a:pPr algn="ctr"/>
            <a:r>
              <a:rPr lang="en-US" sz="1000" dirty="0" smtClean="0">
                <a:solidFill>
                  <a:srgbClr val="008000"/>
                </a:solidFill>
              </a:rPr>
              <a:t>function</a:t>
            </a:r>
            <a:endParaRPr lang="en-US" sz="1000" dirty="0">
              <a:solidFill>
                <a:srgbClr val="008000"/>
              </a:solidFill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2137088" y="56008"/>
            <a:ext cx="672178" cy="412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8000"/>
                </a:solidFill>
              </a:rPr>
              <a:t>fecundity</a:t>
            </a:r>
          </a:p>
          <a:p>
            <a:pPr algn="ctr"/>
            <a:r>
              <a:rPr lang="en-US" sz="1000" dirty="0" smtClean="0">
                <a:solidFill>
                  <a:srgbClr val="008000"/>
                </a:solidFill>
              </a:rPr>
              <a:t>function</a:t>
            </a:r>
            <a:endParaRPr lang="en-US" sz="1000" dirty="0">
              <a:solidFill>
                <a:srgbClr val="008000"/>
              </a:solidFill>
            </a:endParaRPr>
          </a:p>
        </p:txBody>
      </p:sp>
      <p:grpSp>
        <p:nvGrpSpPr>
          <p:cNvPr id="110" name="Group 109"/>
          <p:cNvGrpSpPr/>
          <p:nvPr/>
        </p:nvGrpSpPr>
        <p:grpSpPr>
          <a:xfrm>
            <a:off x="4200094" y="307298"/>
            <a:ext cx="156566" cy="283367"/>
            <a:chOff x="2794668" y="211353"/>
            <a:chExt cx="156566" cy="274587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cxnSp>
          <p:nvCxnSpPr>
            <p:cNvPr id="111" name="Straight Arrow Connector 110"/>
            <p:cNvCxnSpPr/>
            <p:nvPr/>
          </p:nvCxnSpPr>
          <p:spPr>
            <a:xfrm>
              <a:off x="2950215" y="213618"/>
              <a:ext cx="0" cy="272322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2794668" y="211353"/>
              <a:ext cx="156566" cy="0"/>
            </a:xfrm>
            <a:prstGeom prst="straightConnector1">
              <a:avLst/>
            </a:prstGeom>
            <a:ln cap="rnd">
              <a:solidFill>
                <a:schemeClr val="bg1">
                  <a:lumMod val="50000"/>
                </a:schemeClr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" name="TextBox 112"/>
          <p:cNvSpPr txBox="1"/>
          <p:nvPr/>
        </p:nvSpPr>
        <p:spPr>
          <a:xfrm>
            <a:off x="3476040" y="58311"/>
            <a:ext cx="782447" cy="412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rgbClr val="008000"/>
                </a:solidFill>
              </a:rPr>
              <a:t>r</a:t>
            </a:r>
            <a:r>
              <a:rPr lang="en-US" sz="1000" dirty="0" smtClean="0">
                <a:solidFill>
                  <a:srgbClr val="008000"/>
                </a:solidFill>
              </a:rPr>
              <a:t>ecruit size</a:t>
            </a:r>
          </a:p>
          <a:p>
            <a:pPr algn="ctr"/>
            <a:r>
              <a:rPr lang="en-US" sz="1000" dirty="0" smtClean="0">
                <a:solidFill>
                  <a:srgbClr val="008000"/>
                </a:solidFill>
              </a:rPr>
              <a:t>distribution</a:t>
            </a:r>
            <a:endParaRPr lang="en-US" sz="1000" dirty="0">
              <a:solidFill>
                <a:srgbClr val="008000"/>
              </a:solidFill>
            </a:endParaRPr>
          </a:p>
        </p:txBody>
      </p:sp>
      <p:sp>
        <p:nvSpPr>
          <p:cNvPr id="114" name="Rounded Rectangle 113"/>
          <p:cNvSpPr/>
          <p:nvPr/>
        </p:nvSpPr>
        <p:spPr>
          <a:xfrm>
            <a:off x="562733" y="71569"/>
            <a:ext cx="4718235" cy="424875"/>
          </a:xfrm>
          <a:prstGeom prst="roundRect">
            <a:avLst/>
          </a:prstGeom>
          <a:noFill/>
          <a:ln w="12700">
            <a:solidFill>
              <a:schemeClr val="accent3">
                <a:lumMod val="5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5" name="Group 114"/>
          <p:cNvGrpSpPr/>
          <p:nvPr/>
        </p:nvGrpSpPr>
        <p:grpSpPr>
          <a:xfrm>
            <a:off x="2755164" y="307823"/>
            <a:ext cx="156566" cy="283367"/>
            <a:chOff x="2794668" y="211353"/>
            <a:chExt cx="156566" cy="274587"/>
          </a:xfr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grpSpPr>
        <p:cxnSp>
          <p:nvCxnSpPr>
            <p:cNvPr id="116" name="Straight Arrow Connector 115"/>
            <p:cNvCxnSpPr/>
            <p:nvPr/>
          </p:nvCxnSpPr>
          <p:spPr>
            <a:xfrm>
              <a:off x="2950215" y="213618"/>
              <a:ext cx="0" cy="272322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/>
            <p:nvPr/>
          </p:nvCxnSpPr>
          <p:spPr>
            <a:xfrm>
              <a:off x="2794668" y="211353"/>
              <a:ext cx="156566" cy="0"/>
            </a:xfrm>
            <a:prstGeom prst="straightConnector1">
              <a:avLst/>
            </a:prstGeom>
            <a:ln cap="rnd">
              <a:solidFill>
                <a:schemeClr val="bg1">
                  <a:lumMod val="50000"/>
                </a:schemeClr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8" name="TextBox 117"/>
          <p:cNvSpPr txBox="1"/>
          <p:nvPr/>
        </p:nvSpPr>
        <p:spPr>
          <a:xfrm>
            <a:off x="4677533" y="71568"/>
            <a:ext cx="603434" cy="412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008000"/>
                </a:solidFill>
              </a:rPr>
              <a:t>PLANT</a:t>
            </a:r>
          </a:p>
          <a:p>
            <a:pPr algn="ctr"/>
            <a:r>
              <a:rPr lang="en-US" sz="1000" dirty="0" smtClean="0">
                <a:solidFill>
                  <a:srgbClr val="008000"/>
                </a:solidFill>
              </a:rPr>
              <a:t>TRAITS</a:t>
            </a:r>
            <a:endParaRPr lang="en-US" sz="1000" dirty="0">
              <a:solidFill>
                <a:srgbClr val="008000"/>
              </a:solidFill>
            </a:endParaRPr>
          </a:p>
        </p:txBody>
      </p:sp>
      <p:sp>
        <p:nvSpPr>
          <p:cNvPr id="119" name="Rounded Rectangle 118"/>
          <p:cNvSpPr/>
          <p:nvPr/>
        </p:nvSpPr>
        <p:spPr>
          <a:xfrm>
            <a:off x="562733" y="2458778"/>
            <a:ext cx="4718235" cy="424875"/>
          </a:xfrm>
          <a:prstGeom prst="roundRect">
            <a:avLst/>
          </a:prstGeom>
          <a:noFill/>
          <a:ln w="12700">
            <a:solidFill>
              <a:schemeClr val="accent4">
                <a:lumMod val="7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/>
          <p:cNvSpPr txBox="1"/>
          <p:nvPr/>
        </p:nvSpPr>
        <p:spPr>
          <a:xfrm>
            <a:off x="617812" y="2458777"/>
            <a:ext cx="3641528" cy="412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smtClean="0">
                <a:solidFill>
                  <a:schemeClr val="accent4">
                    <a:lumMod val="75000"/>
                  </a:schemeClr>
                </a:solidFill>
              </a:rPr>
              <a:t>d</a:t>
            </a:r>
            <a:r>
              <a:rPr lang="en-US" sz="1000" i="1" baseline="-25000" dirty="0" smtClean="0">
                <a:solidFill>
                  <a:schemeClr val="accent4">
                    <a:lumMod val="75000"/>
                  </a:schemeClr>
                </a:solidFill>
              </a:rPr>
              <a:t>1</a:t>
            </a:r>
            <a:r>
              <a:rPr lang="en-US" sz="1000" dirty="0" smtClean="0">
                <a:solidFill>
                  <a:schemeClr val="accent4">
                    <a:lumMod val="75000"/>
                  </a:schemeClr>
                </a:solidFill>
              </a:rPr>
              <a:t>: mortality </a:t>
            </a:r>
            <a:r>
              <a:rPr lang="en-US" sz="1000" dirty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en-US" sz="1000" dirty="0" smtClean="0">
                <a:solidFill>
                  <a:schemeClr val="accent4">
                    <a:lumMod val="75000"/>
                  </a:schemeClr>
                </a:solidFill>
              </a:rPr>
              <a:t>growing season);  </a:t>
            </a:r>
            <a:r>
              <a:rPr lang="en-US" sz="1000" i="1" dirty="0" smtClean="0">
                <a:solidFill>
                  <a:schemeClr val="accent4">
                    <a:lumMod val="75000"/>
                  </a:schemeClr>
                </a:solidFill>
              </a:rPr>
              <a:t>d</a:t>
            </a:r>
            <a:r>
              <a:rPr lang="en-US" sz="1000" i="1" baseline="-25000" dirty="0" smtClean="0">
                <a:solidFill>
                  <a:schemeClr val="accent4">
                    <a:lumMod val="75000"/>
                  </a:schemeClr>
                </a:solidFill>
              </a:rPr>
              <a:t>2</a:t>
            </a:r>
            <a:r>
              <a:rPr lang="en-US" sz="1000" dirty="0" smtClean="0">
                <a:solidFill>
                  <a:schemeClr val="accent4">
                    <a:lumMod val="75000"/>
                  </a:schemeClr>
                </a:solidFill>
              </a:rPr>
              <a:t>: mortality (between season); </a:t>
            </a:r>
          </a:p>
          <a:p>
            <a:r>
              <a:rPr lang="en-US" sz="1000" i="1" dirty="0" smtClean="0">
                <a:solidFill>
                  <a:schemeClr val="accent4">
                    <a:lumMod val="75000"/>
                  </a:schemeClr>
                </a:solidFill>
              </a:rPr>
              <a:t>g</a:t>
            </a:r>
            <a:r>
              <a:rPr lang="en-US" sz="1000" dirty="0" smtClean="0">
                <a:solidFill>
                  <a:schemeClr val="accent4">
                    <a:lumMod val="75000"/>
                  </a:schemeClr>
                </a:solidFill>
              </a:rPr>
              <a:t>: germination fraction;  </a:t>
            </a:r>
            <a:r>
              <a:rPr lang="en-US" sz="1000" i="1" dirty="0" err="1" smtClean="0">
                <a:solidFill>
                  <a:schemeClr val="accent4">
                    <a:lumMod val="75000"/>
                  </a:schemeClr>
                </a:solidFill>
              </a:rPr>
              <a:t>p</a:t>
            </a:r>
            <a:r>
              <a:rPr lang="en-US" sz="1000" i="1" baseline="-25000" dirty="0" err="1" smtClean="0">
                <a:solidFill>
                  <a:schemeClr val="accent4">
                    <a:lumMod val="75000"/>
                  </a:schemeClr>
                </a:solidFill>
              </a:rPr>
              <a:t>e</a:t>
            </a:r>
            <a:r>
              <a:rPr lang="en-US" sz="1000" dirty="0" smtClean="0">
                <a:solidFill>
                  <a:schemeClr val="accent4">
                    <a:lumMod val="75000"/>
                  </a:schemeClr>
                </a:solidFill>
              </a:rPr>
              <a:t>: establishment probability  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4723190" y="2458777"/>
            <a:ext cx="545657" cy="412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604A7B"/>
                </a:solidFill>
              </a:rPr>
              <a:t>SEED</a:t>
            </a:r>
          </a:p>
          <a:p>
            <a:pPr algn="ctr"/>
            <a:r>
              <a:rPr lang="en-US" sz="1000" dirty="0" smtClean="0">
                <a:solidFill>
                  <a:srgbClr val="604A7B"/>
                </a:solidFill>
              </a:rPr>
              <a:t>TRAITS</a:t>
            </a:r>
            <a:endParaRPr lang="en-US" sz="1000" dirty="0">
              <a:solidFill>
                <a:srgbClr val="604A7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942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1848475" y="315770"/>
            <a:ext cx="1638182" cy="45742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bIns="72000" rtlCol="0">
            <a:spAutoFit/>
          </a:bodyPr>
          <a:lstStyle/>
          <a:p>
            <a:pPr algn="ctr"/>
            <a:r>
              <a:rPr lang="en-GB" b="1" dirty="0" smtClean="0"/>
              <a:t>Land-use/management changes on study farms</a:t>
            </a:r>
            <a:endParaRPr lang="en-GB" dirty="0"/>
          </a:p>
        </p:txBody>
      </p:sp>
      <p:sp>
        <p:nvSpPr>
          <p:cNvPr id="40" name="TextBox 39"/>
          <p:cNvSpPr txBox="1"/>
          <p:nvPr/>
        </p:nvSpPr>
        <p:spPr>
          <a:xfrm>
            <a:off x="3907904" y="409380"/>
            <a:ext cx="1638182" cy="28814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bIns="72000" rtlCol="0">
            <a:spAutoFit/>
          </a:bodyPr>
          <a:lstStyle/>
          <a:p>
            <a:pPr algn="ctr"/>
            <a:r>
              <a:rPr lang="en-GB" b="1" dirty="0" smtClean="0"/>
              <a:t>Scenarios</a:t>
            </a:r>
            <a:endParaRPr lang="en-GB" b="1" dirty="0"/>
          </a:p>
        </p:txBody>
      </p:sp>
      <p:cxnSp>
        <p:nvCxnSpPr>
          <p:cNvPr id="41" name="Straight Arrow Connector 40"/>
          <p:cNvCxnSpPr>
            <a:stCxn id="40" idx="1"/>
            <a:endCxn id="39" idx="3"/>
          </p:cNvCxnSpPr>
          <p:nvPr/>
        </p:nvCxnSpPr>
        <p:spPr>
          <a:xfrm flipH="1" flipV="1">
            <a:off x="3486657" y="544482"/>
            <a:ext cx="421247" cy="8972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912371" y="1392290"/>
            <a:ext cx="1076520" cy="45742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bIns="72000" rtlCol="0">
            <a:spAutoFit/>
          </a:bodyPr>
          <a:lstStyle/>
          <a:p>
            <a:pPr algn="ctr"/>
            <a:r>
              <a:rPr lang="en-GB" dirty="0" smtClean="0"/>
              <a:t>Farm economics</a:t>
            </a:r>
            <a:endParaRPr lang="en-GB" dirty="0"/>
          </a:p>
        </p:txBody>
      </p:sp>
      <p:sp>
        <p:nvSpPr>
          <p:cNvPr id="43" name="TextBox 42"/>
          <p:cNvSpPr txBox="1"/>
          <p:nvPr/>
        </p:nvSpPr>
        <p:spPr>
          <a:xfrm>
            <a:off x="2082501" y="1392290"/>
            <a:ext cx="1076520" cy="45742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bIns="72000" rtlCol="0">
            <a:spAutoFit/>
          </a:bodyPr>
          <a:lstStyle/>
          <a:p>
            <a:pPr algn="ctr"/>
            <a:r>
              <a:rPr lang="en-GB" dirty="0" smtClean="0"/>
              <a:t>Herbicide resistance</a:t>
            </a:r>
            <a:endParaRPr lang="en-GB" dirty="0"/>
          </a:p>
        </p:txBody>
      </p:sp>
      <p:sp>
        <p:nvSpPr>
          <p:cNvPr id="44" name="TextBox 43"/>
          <p:cNvSpPr txBox="1"/>
          <p:nvPr/>
        </p:nvSpPr>
        <p:spPr>
          <a:xfrm>
            <a:off x="3252631" y="1111459"/>
            <a:ext cx="1170130" cy="73442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lIns="288000" bIns="72000" rtlCol="0">
            <a:spAutoFit/>
          </a:bodyPr>
          <a:lstStyle/>
          <a:p>
            <a:pPr marL="23400"/>
            <a:r>
              <a:rPr lang="en-GB" dirty="0" smtClean="0"/>
              <a:t>Environment</a:t>
            </a:r>
          </a:p>
          <a:p>
            <a:pPr>
              <a:buFontTx/>
              <a:buChar char="-"/>
            </a:pPr>
            <a:r>
              <a:rPr lang="en-GB" dirty="0" smtClean="0"/>
              <a:t> </a:t>
            </a:r>
            <a:r>
              <a:rPr lang="en-GB" sz="900" dirty="0"/>
              <a:t>Biodiversity</a:t>
            </a:r>
          </a:p>
          <a:p>
            <a:pPr>
              <a:buFontTx/>
              <a:buChar char="-"/>
            </a:pPr>
            <a:r>
              <a:rPr lang="en-GB" sz="900" dirty="0"/>
              <a:t> GHGs</a:t>
            </a:r>
          </a:p>
          <a:p>
            <a:pPr>
              <a:buFontTx/>
              <a:buChar char="-"/>
            </a:pPr>
            <a:r>
              <a:rPr lang="en-GB" sz="900" dirty="0"/>
              <a:t> Water quality</a:t>
            </a:r>
          </a:p>
        </p:txBody>
      </p:sp>
      <p:sp>
        <p:nvSpPr>
          <p:cNvPr id="45" name="Rectangle 44"/>
          <p:cNvSpPr/>
          <p:nvPr/>
        </p:nvSpPr>
        <p:spPr>
          <a:xfrm>
            <a:off x="818761" y="1017849"/>
            <a:ext cx="3697611" cy="8892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72000" rtlCol="0" anchor="ctr"/>
          <a:lstStyle/>
          <a:p>
            <a:pPr algn="ctr"/>
            <a:endParaRPr lang="en-GB"/>
          </a:p>
        </p:txBody>
      </p:sp>
      <p:sp>
        <p:nvSpPr>
          <p:cNvPr id="46" name="TextBox 45"/>
          <p:cNvSpPr txBox="1"/>
          <p:nvPr/>
        </p:nvSpPr>
        <p:spPr>
          <a:xfrm>
            <a:off x="912371" y="1064654"/>
            <a:ext cx="2153039" cy="288147"/>
          </a:xfrm>
          <a:prstGeom prst="rect">
            <a:avLst/>
          </a:prstGeom>
          <a:noFill/>
        </p:spPr>
        <p:txBody>
          <a:bodyPr wrap="square" bIns="72000" rtlCol="0">
            <a:spAutoFit/>
          </a:bodyPr>
          <a:lstStyle/>
          <a:p>
            <a:r>
              <a:rPr lang="en-GB" b="1" dirty="0" smtClean="0"/>
              <a:t>Impact Analyses</a:t>
            </a:r>
            <a:endParaRPr lang="en-GB" b="1" dirty="0"/>
          </a:p>
        </p:txBody>
      </p:sp>
      <p:cxnSp>
        <p:nvCxnSpPr>
          <p:cNvPr id="47" name="Straight Arrow Connector 46"/>
          <p:cNvCxnSpPr>
            <a:stCxn id="39" idx="2"/>
            <a:endCxn id="45" idx="0"/>
          </p:cNvCxnSpPr>
          <p:nvPr/>
        </p:nvCxnSpPr>
        <p:spPr>
          <a:xfrm>
            <a:off x="2667566" y="773194"/>
            <a:ext cx="1" cy="244655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848475" y="2187978"/>
            <a:ext cx="1638182" cy="45742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bIns="72000" rtlCol="0">
            <a:spAutoFit/>
          </a:bodyPr>
          <a:lstStyle/>
          <a:p>
            <a:pPr algn="ctr"/>
            <a:r>
              <a:rPr lang="en-GB" b="1" dirty="0" smtClean="0"/>
              <a:t>Risk identification and response options</a:t>
            </a:r>
            <a:endParaRPr lang="en-GB" b="1" dirty="0"/>
          </a:p>
        </p:txBody>
      </p:sp>
      <p:cxnSp>
        <p:nvCxnSpPr>
          <p:cNvPr id="49" name="Straight Arrow Connector 48"/>
          <p:cNvCxnSpPr>
            <a:stCxn id="45" idx="2"/>
            <a:endCxn id="48" idx="0"/>
          </p:cNvCxnSpPr>
          <p:nvPr/>
        </p:nvCxnSpPr>
        <p:spPr>
          <a:xfrm flipH="1">
            <a:off x="2667566" y="1907148"/>
            <a:ext cx="1" cy="28083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48" idx="1"/>
            <a:endCxn id="39" idx="1"/>
          </p:cNvCxnSpPr>
          <p:nvPr/>
        </p:nvCxnSpPr>
        <p:spPr>
          <a:xfrm rot="10800000">
            <a:off x="1848475" y="544482"/>
            <a:ext cx="12700" cy="1872208"/>
          </a:xfrm>
          <a:prstGeom prst="bentConnector3">
            <a:avLst>
              <a:gd name="adj1" fmla="val 11300276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-35281" y="-56438"/>
            <a:ext cx="6025623" cy="3089967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95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84</Words>
  <Application>Microsoft Macintosh PowerPoint</Application>
  <PresentationFormat>Custom</PresentationFormat>
  <Paragraphs>30</Paragraphs>
  <Slides>6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Office Theme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Sheffield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Childs</dc:creator>
  <cp:lastModifiedBy>Dylan Childs</cp:lastModifiedBy>
  <cp:revision>12</cp:revision>
  <dcterms:created xsi:type="dcterms:W3CDTF">2012-10-19T13:11:08Z</dcterms:created>
  <dcterms:modified xsi:type="dcterms:W3CDTF">2014-06-11T13:21:24Z</dcterms:modified>
</cp:coreProperties>
</file>

<file path=docProps/thumbnail.jpeg>
</file>